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itl.nist.gov/div898/handbook/eda/section3/eda3661.htm" TargetMode="External"/><Relationship Id="rId4" Type="http://schemas.openxmlformats.org/officeDocument/2006/relationships/hyperlink" Target="http://www.instructables.com/id/Accelerometer-Gyro-Tutorial/" TargetMode="External"/><Relationship Id="rId5" Type="http://schemas.openxmlformats.org/officeDocument/2006/relationships/hyperlink" Target="http://docs.ros.org/kinetic/api/robot_localization/html/integrating_gps.html" TargetMode="External"/><Relationship Id="rId6" Type="http://schemas.openxmlformats.org/officeDocument/2006/relationships/hyperlink" Target="http://www.mio.com/technology-trilateration.htm" TargetMode="External"/><Relationship Id="rId7" Type="http://schemas.openxmlformats.org/officeDocument/2006/relationships/hyperlink" Target="https://play.google.com/store/apps/details?id=com.vincentlee.compass" TargetMode="External"/><Relationship Id="rId8" Type="http://schemas.openxmlformats.org/officeDocument/2006/relationships/hyperlink" Target="http://rossum.sourceforge.net/papers/DiffSteer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makeatronics.blogspot.com/213/02/efficiently-reading-quadrature-with.html" TargetMode="External"/><Relationship Id="rId4" Type="http://schemas.openxmlformats.org/officeDocument/2006/relationships/hyperlink" Target="http://www.machinedesign.com/sites/machinedesign.com/files/uploads/2013/04/quadrature-signals-encoders-basics.ng" TargetMode="External"/><Relationship Id="rId5" Type="http://schemas.openxmlformats.org/officeDocument/2006/relationships/hyperlink" Target="https://www.researchgate.net/publication/262055313_Identifying_Active_Travel_Behaviors_in_Challenging_Environments_Using_GPS_Accelerometers_and_Machine_Learning_Algorithm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44575"/>
            <a:ext cx="8520600" cy="290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State Estimation of an Unmanned Ground Vehicle Using Inexpensive Sensors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Rover Design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Choose cheap and accessible parts (no LIDAR)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 vehicle which works outdoors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Four-wheel base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 IR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Sensors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Two 100 Pulse-Per-Revolution motor encoders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An Android smartphone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Accelerometer, Gyroscope, Magnetometer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GPS Receiver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An ultrasonic distance sensor (unused)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Rover Design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</a:pPr>
            <a:r>
              <a:rPr lang="en"/>
              <a:t>Controls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28571"/>
              <a:buFont typeface="Arial"/>
            </a:pPr>
            <a:r>
              <a:rPr lang="en"/>
              <a:t>Arduino microcontroller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Laptop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Sabertooth motor driver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Battery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Laptop powers Arduino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2 cell li-ion pack powers motor driver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Motor driver’s BEC powers sensors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42" y="0"/>
            <a:ext cx="77547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6921775" y="4727100"/>
            <a:ext cx="1800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Made With Fritzing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12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Wheel Encoders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647200" cy="65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Incremental Position Encoders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Optical Quadrature Encoders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91" y="1946925"/>
            <a:ext cx="6410608" cy="31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851500" y="1403325"/>
            <a:ext cx="98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[8]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Decoding Output Pulses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" y="1156350"/>
            <a:ext cx="9037699" cy="27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30050" y="500075"/>
            <a:ext cx="989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[7]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47489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5166000" y="56275"/>
            <a:ext cx="3871800" cy="4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From pulses per revolution and wheel circumference, compute distance traveled by each wheel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Differential drive model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Two-wheeled robot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SM = (SL + SR) / 2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Θ = (SR - SL) / b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30050" y="254475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[6]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Inertial Measurement Unit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2286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6000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11700" y="1943425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[2]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800" y="1017725"/>
            <a:ext cx="2529699" cy="25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8307300" y="17601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[5]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90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Global Positioning System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3965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GPS Receiver in smartphone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Trilateration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Assisted GPS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924" y="1286984"/>
            <a:ext cx="4736074" cy="38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7913400" y="750825"/>
            <a:ext cx="989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[4]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Software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Robot Operating System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Meta OS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asynchronous messaging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shared robotics libraries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All software systems on laptop operate in ROS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Arduino Sketch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Controls servo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Forwards motor commands from laptop to motor driver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Counts encoder pulses and reports ticks to laptop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Android App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Publishes IMU data as ROS messages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458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Frames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4586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Frames are coordinate axes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Base_link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Rigidly attached to rover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X forward, Y left, Z 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Phone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Origin moves with rover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Orientation fixed at ENU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World-fixed frames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Odom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Map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961" y="0"/>
            <a:ext cx="42460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Robot Localization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Find out where you are with respect to your environment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is the environment?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Static map, given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Dynamic map generation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Use UTM grid as static 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12" y="-2"/>
            <a:ext cx="70261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8085075" y="1020950"/>
            <a:ext cx="989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[3]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Field Test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Testing robot localization capability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Manually controlled rover from laptop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Loop around parking lot across from library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5-1/2 minute duration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1466"/>
            <a:ext cx="9143999" cy="172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25" y="0"/>
            <a:ext cx="51353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Manually created with Google Maps after collection </a:t>
            </a: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True Path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425" y="0"/>
            <a:ext cx="51515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Rover never went onto the grass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Discrete data points, connected by GPSVisualizer tool</a:t>
            </a:r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236350" y="956550"/>
            <a:ext cx="36804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Initial GPS coordinate and heading given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Wheel odometry calculated from wheel encoders fed into filter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Problems tracking yaw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Good estimate of distance traveled</a:t>
            </a: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337650"/>
            <a:ext cx="360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Wheel Odometry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750" y="956550"/>
            <a:ext cx="5227200" cy="331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236350" y="968450"/>
            <a:ext cx="35790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Problems tracking yaw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Big problem with distance traveled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Yaw is much better</a:t>
            </a:r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311700" y="337650"/>
            <a:ext cx="35037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IMU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375" y="0"/>
            <a:ext cx="5151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Fuse both prior data streams into the EKF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311700" y="337650"/>
            <a:ext cx="34251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+ IMU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25" y="0"/>
            <a:ext cx="51353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Don’t use wheel odometry’s estimate of yaw velocity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Better shape</a:t>
            </a: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56275" y="337650"/>
            <a:ext cx="39765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(No Yaw) + IMU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00" y="0"/>
            <a:ext cx="5111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236350" y="1046700"/>
            <a:ext cx="35004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Take continuous estimate in odom frame, and fuse that estimate with gps fixes using a second EKF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Produces a discontinuous estimate in the map frame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Jagged edges are discontinuous jumps. The path looks continuous due to the GPSVisualizer tool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56275" y="337650"/>
            <a:ext cx="3976500" cy="6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+ IMU + GPS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199" y="0"/>
            <a:ext cx="51597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236350" y="1305450"/>
            <a:ext cx="3500400" cy="3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Don’t use wheel odometry’s estimate of yaw velocity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Similar shape, but smoother</a:t>
            </a: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56275" y="337650"/>
            <a:ext cx="3976500" cy="96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Odom (No Yaw) + IMU + GPS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675" y="0"/>
            <a:ext cx="51273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3965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State Estimation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3965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Combination of variables of interest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Positional Coordinates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Orientation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Linear and Angular Velocity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Linear Acceleration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27" y="1026124"/>
            <a:ext cx="4789274" cy="36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8154900" y="540725"/>
            <a:ext cx="989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[10]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Loop Closure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9199"/>
            <a:ext cx="9143999" cy="2165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Figure Citations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[1] NIST/SEMATECH e-Handbook of Statistical Methods.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http://www.itl.nist.gov/div898/handbook/eda/section3/eda3661.htm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http://www.instructables.com/id/Accelerometer-Gyro-Tutorial/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[3] Tom Moore. </a:t>
            </a:r>
            <a:r>
              <a:rPr i="1" lang="en"/>
              <a:t>Robot_localization_wiki.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http://docs.ros.org/kinetic/api/robot_localization/html/integrating_gps.html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[4] </a:t>
            </a:r>
            <a:r>
              <a:rPr i="1" lang="en"/>
              <a:t>What is trilateration?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http://www.mio.com/technology-trilateration.htm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[5]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https://play.google.com/store/apps/details?id=com.vincentlee.compass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[6] G.W. Lucas. </a:t>
            </a:r>
            <a:r>
              <a:rPr i="1" lang="en"/>
              <a:t>A Tutorial and Elementary Trajectory Model for the Differential Steering System of Robot Wheel Actuators</a:t>
            </a:r>
            <a:r>
              <a:rPr lang="en"/>
              <a:t>.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http://rossum.sourceforge.net/papers/DiffSteer/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Citations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82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[7] Nich Fugal. </a:t>
            </a:r>
            <a:r>
              <a:rPr i="1" lang="en"/>
              <a:t>Efficiently Reading Quadrature With Interrupts</a:t>
            </a:r>
            <a:r>
              <a:rPr lang="en"/>
              <a:t>.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http://makeatronics.blogspot.com/213/02/efficiently-reading-quadrature-with.html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[8] Machine Design. </a:t>
            </a:r>
            <a:r>
              <a:rPr i="1" lang="en"/>
              <a:t>quadrature-signals-encoders-basics.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http://www.machinedesign.com/sites/machinedesign.com/files/uploads/2013/04/quadrature-signals-encoders-basics.ng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[9] Sebastian Thrun, Wolfram Burgard, and Dieter Fox. </a:t>
            </a:r>
            <a:r>
              <a:rPr i="1" lang="en"/>
              <a:t>Probabilistic Robotics.</a:t>
            </a:r>
            <a:r>
              <a:rPr lang="en"/>
              <a:t> The MIT Press, 2005.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[10] Katherine Ellis et al. </a:t>
            </a:r>
            <a:r>
              <a:rPr i="1" lang="en"/>
              <a:t>Average roll, pitch, and yaw angles.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https://www.researchgate.net/publication/262055313_Identifying_Active_Travel_Behaviors_in_Challenging_Environments_Using_GPS_Accelerometers_and_Machine_Learning_Algorithms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Belief Distributions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3469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Probability Density Functions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Represent probability of every possible state across the state space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Captures uncertainty from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Noisy sensors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Noisy control hardware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Imprecise models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704" y="1152477"/>
            <a:ext cx="5297295" cy="3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8154900" y="696775"/>
            <a:ext cx="989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[1]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Bayes’ Filter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3850275"/>
            <a:ext cx="8520600" cy="114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Recursive, iterative updates to belief given new sensor measurement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Prediction step, Update step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Two PDFs must be given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977"/>
            <a:ext cx="9144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5071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5071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Robot has static map of wall with three doors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Uses sensor to identify if it is in front of a door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89" y="0"/>
            <a:ext cx="36284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526500" y="44652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/>
              <a:t>[9]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Multivariate Normal Distribution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42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Class of PDFs of the form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87" y="1581149"/>
            <a:ext cx="8095825" cy="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11800" y="2318525"/>
            <a:ext cx="47409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x is a vector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E[X] is the mean of the PDF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Σ is the covariance matrix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Unimodal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Completely described by mean and covariance matrix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076" y="2318524"/>
            <a:ext cx="3833923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320975" y="4465200"/>
            <a:ext cx="989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/>
              <a:t>[1]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Extended Kalman Filter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76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Implements Bayes’ Filter by approximating all PDFs with multivariate normal distributions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0" y="1918800"/>
            <a:ext cx="270984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600" y="2543787"/>
            <a:ext cx="6352949" cy="6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99" y="3229849"/>
            <a:ext cx="5430049" cy="5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11600" y="3806650"/>
            <a:ext cx="85206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G</a:t>
            </a:r>
            <a:r>
              <a:rPr baseline="-25000" lang="en" sz="1800"/>
              <a:t>t </a:t>
            </a:r>
            <a:r>
              <a:rPr lang="en" sz="1800"/>
              <a:t>is the Jacobian of g evaluated at μ</a:t>
            </a:r>
            <a:r>
              <a:rPr baseline="-25000" lang="en" sz="1800"/>
              <a:t>t-1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H</a:t>
            </a:r>
            <a:r>
              <a:rPr baseline="-25000" lang="en" sz="1800">
                <a:solidFill>
                  <a:schemeClr val="dk1"/>
                </a:solidFill>
              </a:rPr>
              <a:t>t </a:t>
            </a:r>
            <a:r>
              <a:rPr lang="en" sz="1800">
                <a:solidFill>
                  <a:schemeClr val="dk1"/>
                </a:solidFill>
              </a:rPr>
              <a:t>is the Jacobian of h evaluated at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R</a:t>
            </a:r>
            <a:r>
              <a:rPr baseline="-25000" lang="en" sz="1800">
                <a:solidFill>
                  <a:schemeClr val="dk1"/>
                </a:solidFill>
              </a:rPr>
              <a:t>t </a:t>
            </a:r>
            <a:r>
              <a:rPr lang="en" sz="1800">
                <a:solidFill>
                  <a:schemeClr val="dk1"/>
                </a:solidFill>
              </a:rPr>
              <a:t>and Q</a:t>
            </a:r>
            <a:r>
              <a:rPr baseline="-25000" lang="en" sz="1800">
                <a:solidFill>
                  <a:schemeClr val="dk1"/>
                </a:solidFill>
              </a:rPr>
              <a:t>t</a:t>
            </a:r>
            <a:r>
              <a:rPr lang="en" sz="1800">
                <a:solidFill>
                  <a:schemeClr val="dk1"/>
                </a:solidFill>
              </a:rPr>
              <a:t> are covariance matrices representing process and sensor noise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875" y="4230525"/>
            <a:ext cx="342250" cy="2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115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Extended Kalman Filter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3789075"/>
            <a:ext cx="8520600" cy="11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Still has prediction and update step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702"/>
            <a:ext cx="9143999" cy="298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